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8" r:id="rId3"/>
  </p:sldMasterIdLst>
  <p:notesMasterIdLst>
    <p:notesMasterId r:id="rId5"/>
  </p:notesMasterIdLst>
  <p:sldIdLst>
    <p:sldId id="265" r:id="rId4"/>
    <p:sldId id="256" r:id="rId6"/>
    <p:sldId id="257" r:id="rId7"/>
    <p:sldId id="258" r:id="rId8"/>
    <p:sldId id="259" r:id="rId9"/>
    <p:sldId id="260" r:id="rId10"/>
    <p:sldId id="266" r:id="rId11"/>
    <p:sldId id="261" r:id="rId12"/>
    <p:sldId id="262" r:id="rId13"/>
    <p:sldId id="263" r:id="rId14"/>
    <p:sldId id="267" r:id="rId15"/>
  </p:sldIdLst>
  <p:sldSz cx="14630400" cy="8229600"/>
  <p:notesSz cx="8229600" cy="14630400"/>
  <p:embeddedFontLst>
    <p:embeddedFont>
      <p:font typeface="Syne Extra Bold" pitchFamily="34" charset="0"/>
      <p:bold r:id="rId19"/>
    </p:embeddedFont>
    <p:embeddedFont>
      <p:font typeface="Syne Extra Bold" pitchFamily="34" charset="-122"/>
      <p:bold r:id="rId20"/>
    </p:embeddedFont>
    <p:embeddedFont>
      <p:font typeface="Syne Extra Bold" pitchFamily="34" charset="-120"/>
      <p:bold r:id="rId21"/>
    </p:embeddedFont>
    <p:embeddedFont>
      <p:font typeface="Syne" pitchFamily="34" charset="0"/>
      <p:regular r:id="rId22"/>
    </p:embeddedFont>
    <p:embeddedFont>
      <p:font typeface="Syne" pitchFamily="34" charset="-122"/>
      <p:regular r:id="rId23"/>
    </p:embeddedFont>
    <p:embeddedFont>
      <p:font typeface="Syne" pitchFamily="34" charset="-12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FD7C3A-A429-7C44-9F38-D24FD52216BF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06C0BF-6B06-3941-9A16-9E8B31531F1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/>
              <a:t>Bank - wall - anadhikrudhamaayi praveshikkaruth</a:t>
            </a:r>
            <a:endParaRPr lang="en-US"/>
          </a:p>
          <a:p>
            <a:r>
              <a:rPr lang="en-US"/>
              <a:t>a tree chanju kidakkunnu - aarkkum bankilekk keram.</a:t>
            </a:r>
            <a:endParaRPr lang="en-US"/>
          </a:p>
          <a:p>
            <a:r>
              <a:rPr lang="en-US"/>
              <a:t>this tree is a vulnerability</a:t>
            </a:r>
            <a:endParaRPr lang="en-US"/>
          </a:p>
          <a:p>
            <a:endParaRPr lang="en-US"/>
          </a:p>
          <a:p>
            <a:r>
              <a:rPr lang="en-US"/>
              <a:t>a person informs bank about this tree.</a:t>
            </a:r>
            <a:endParaRPr lang="en-US"/>
          </a:p>
          <a:p>
            <a:r>
              <a:rPr lang="en-US"/>
              <a:t>bank cuts off the tree</a:t>
            </a:r>
            <a:endParaRPr lang="en-US"/>
          </a:p>
          <a:p>
            <a:endParaRPr lang="en-US"/>
          </a:p>
          <a:p>
            <a:r>
              <a:rPr lang="en-US"/>
              <a:t>This is ETHICAL HACKING</a:t>
            </a:r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Aspiring hackers can gain skills through </a:t>
            </a:r>
            <a:endParaRPr lang="en-IN" dirty="0"/>
          </a:p>
          <a:p>
            <a:pPr indent="457200"/>
            <a:r>
              <a:rPr lang="en-IN" dirty="0"/>
              <a:t>training programs, online courses, certifications, and </a:t>
            </a:r>
            <a:r>
              <a:rPr lang="en-IN" dirty="0" err="1"/>
              <a:t>bootcamps</a:t>
            </a:r>
            <a:r>
              <a:rPr lang="en-IN" dirty="0"/>
              <a:t>.</a:t>
            </a:r>
            <a:endParaRPr lang="en-IN" dirty="0"/>
          </a:p>
          <a:p>
            <a:pPr indent="457200"/>
            <a:r>
              <a:rPr lang="en-IN" dirty="0"/>
              <a:t>They can also practice by participating in Capture the Flag competitions and connecting with other professionals in the cybersecurity field. </a:t>
            </a:r>
            <a:endParaRPr lang="en-IN" dirty="0"/>
          </a:p>
          <a:p>
            <a:pPr indent="457200"/>
            <a:r>
              <a:rPr lang="en-IN" dirty="0"/>
              <a:t>Staying updated on new vulnerabilities and threats is key to remaining effective.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IN" dirty="0"/>
              <a:t>bank - website</a:t>
            </a:r>
            <a:endParaRPr lang="en-US" altLang="en-IN" dirty="0"/>
          </a:p>
          <a:p>
            <a:r>
              <a:rPr lang="en-US" altLang="en-IN" dirty="0"/>
              <a:t>tree - breaching side of website</a:t>
            </a:r>
            <a:endParaRPr lang="en-US" altLang="en-IN" dirty="0"/>
          </a:p>
          <a:p>
            <a:r>
              <a:rPr lang="en-US" altLang="en-IN" dirty="0"/>
              <a:t>entering person - black hacker</a:t>
            </a:r>
            <a:endParaRPr lang="en-US" altLang="en-IN" dirty="0"/>
          </a:p>
          <a:p>
            <a:r>
              <a:rPr lang="en-US" altLang="en-IN" dirty="0"/>
              <a:t>informing person - ethical hacker</a:t>
            </a:r>
            <a:endParaRPr lang="en-US" altLang="en-IN" dirty="0"/>
          </a:p>
          <a:p>
            <a:endParaRPr lang="en-US" altLang="en-IN" dirty="0"/>
          </a:p>
          <a:p>
            <a:r>
              <a:rPr lang="en-US" altLang="en-IN" dirty="0"/>
              <a:t>H</a:t>
            </a:r>
            <a:r>
              <a:rPr lang="en-IN" dirty="0"/>
              <a:t>acking, involves authorized and testing of systems to identify and fix vulnerabilities. </a:t>
            </a:r>
            <a:endParaRPr lang="en-IN" dirty="0"/>
          </a:p>
          <a:p>
            <a:r>
              <a:rPr lang="en-IN" dirty="0"/>
              <a:t>Ethical hackers work to strengthen security by thinking and acting like a hacker—but with permission and good intent. </a:t>
            </a:r>
            <a:endParaRPr lang="en-IN" dirty="0"/>
          </a:p>
          <a:p>
            <a:r>
              <a:rPr lang="en-IN" dirty="0"/>
              <a:t>This work helps organizations defend against malicious attacks by finding weaknesses that hackers could exploit.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The goal here is to identify potential threats before malicious attackers can exploit them. </a:t>
            </a:r>
            <a:endParaRPr lang="en-IN" dirty="0"/>
          </a:p>
          <a:p>
            <a:endParaRPr lang="en-IN" dirty="0"/>
          </a:p>
          <a:p>
            <a:r>
              <a:rPr lang="en-IN" dirty="0"/>
              <a:t>This includes </a:t>
            </a:r>
            <a:endParaRPr lang="en-IN" dirty="0"/>
          </a:p>
          <a:p>
            <a:pPr indent="457200"/>
            <a:r>
              <a:rPr lang="en-IN" dirty="0"/>
              <a:t>security testing to find vulnerabilities,</a:t>
            </a:r>
            <a:endParaRPr lang="en-IN" dirty="0"/>
          </a:p>
          <a:p>
            <a:pPr indent="457200"/>
            <a:r>
              <a:rPr lang="en-IN" dirty="0"/>
              <a:t>assessing the risk of these vulnerabilities, and</a:t>
            </a:r>
            <a:endParaRPr lang="en-IN" dirty="0"/>
          </a:p>
          <a:p>
            <a:pPr indent="457200"/>
            <a:r>
              <a:rPr lang="en-IN" dirty="0"/>
              <a:t>responsibly disclosing them to developers so they can be fixed before any harm is done.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White hat hackers are often referred to as the guardians of the digital world. </a:t>
            </a:r>
            <a:endParaRPr lang="en-IN" dirty="0"/>
          </a:p>
          <a:p>
            <a:endParaRPr lang="en-IN" dirty="0"/>
          </a:p>
          <a:p>
            <a:r>
              <a:rPr lang="en-IN" dirty="0"/>
              <a:t>They use their skills for </a:t>
            </a:r>
            <a:endParaRPr lang="en-IN" dirty="0"/>
          </a:p>
          <a:p>
            <a:pPr indent="457200"/>
            <a:r>
              <a:rPr lang="en-IN" dirty="0"/>
              <a:t>good, conducting penetration tests to simulate real-world attacks, </a:t>
            </a:r>
            <a:endParaRPr lang="en-IN" dirty="0"/>
          </a:p>
          <a:p>
            <a:pPr indent="457200"/>
            <a:r>
              <a:rPr lang="en-IN" dirty="0"/>
              <a:t>participating in bug bounty programs to earn rewards for finding vulnerabilities, and </a:t>
            </a:r>
            <a:endParaRPr lang="en-IN" dirty="0"/>
          </a:p>
          <a:p>
            <a:pPr indent="457200"/>
            <a:r>
              <a:rPr lang="en-IN" dirty="0"/>
              <a:t>conducting cutting-edge security research to help organizations stay ahead of potential threats.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On the flip side, we have black hat hackers. </a:t>
            </a:r>
            <a:endParaRPr lang="en-IN" dirty="0"/>
          </a:p>
          <a:p>
            <a:r>
              <a:rPr lang="en-IN" dirty="0"/>
              <a:t>These individuals exploit vulnerabilities for personal gain or to cause damage. </a:t>
            </a:r>
            <a:endParaRPr lang="en-IN" dirty="0"/>
          </a:p>
          <a:p>
            <a:endParaRPr lang="en-IN" dirty="0"/>
          </a:p>
          <a:p>
            <a:r>
              <a:rPr lang="en-IN" dirty="0"/>
              <a:t>They engage in activities like </a:t>
            </a:r>
            <a:endParaRPr lang="en-IN" dirty="0"/>
          </a:p>
          <a:p>
            <a:pPr indent="457200"/>
            <a:r>
              <a:rPr lang="en-IN" dirty="0"/>
              <a:t>data theft, </a:t>
            </a:r>
            <a:endParaRPr lang="en-IN" dirty="0"/>
          </a:p>
          <a:p>
            <a:pPr indent="457200"/>
            <a:r>
              <a:rPr lang="en-IN" dirty="0"/>
              <a:t>stealing sensitive information, </a:t>
            </a:r>
            <a:endParaRPr lang="en-IN" dirty="0"/>
          </a:p>
          <a:p>
            <a:pPr indent="457200"/>
            <a:r>
              <a:rPr lang="en-IN" dirty="0"/>
              <a:t>committing financial fraud, and </a:t>
            </a:r>
            <a:endParaRPr lang="en-IN" dirty="0"/>
          </a:p>
          <a:p>
            <a:pPr indent="457200"/>
            <a:r>
              <a:rPr lang="en-IN" dirty="0"/>
              <a:t>even participating in cyber warfare by disrupting critical infrastructure.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err="1"/>
              <a:t>Gray</a:t>
            </a:r>
            <a:r>
              <a:rPr lang="en-IN" dirty="0"/>
              <a:t> hat hackers operate in a morally ambiguous space. </a:t>
            </a:r>
            <a:endParaRPr lang="en-IN" dirty="0"/>
          </a:p>
          <a:p>
            <a:r>
              <a:rPr lang="en-IN" dirty="0"/>
              <a:t>
They often discover vulnerabilities and </a:t>
            </a:r>
            <a:endParaRPr lang="en-IN" dirty="0"/>
          </a:p>
          <a:p>
            <a:r>
              <a:rPr lang="en-IN" dirty="0"/>
              <a:t>may fix or expose them without permission, which can lead to legal consequences. </a:t>
            </a:r>
            <a:endParaRPr lang="en-IN" dirty="0"/>
          </a:p>
          <a:p>
            <a:endParaRPr lang="en-IN" dirty="0"/>
          </a:p>
          <a:p>
            <a:r>
              <a:rPr lang="en-IN" dirty="0"/>
              <a:t>Their motivations vary, </a:t>
            </a:r>
            <a:endParaRPr lang="en-IN" dirty="0"/>
          </a:p>
          <a:p>
            <a:r>
              <a:rPr lang="en-IN" dirty="0"/>
              <a:t>sometimes financial or ethical.</a:t>
            </a:r>
            <a:endParaRPr lang="en-IN" dirty="0"/>
          </a:p>
          <a:p>
            <a:r>
              <a:rPr lang="en-IN" dirty="0"/>
              <a:t>but their actions often blur the line between legal and illegal activities.”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work against balck hat hackers</a:t>
            </a:r>
            <a:endParaRPr lang="en-IN" dirty="0"/>
          </a:p>
          <a:p>
            <a:r>
              <a:rPr lang="en-IN" dirty="0"/>
              <a:t>outside the law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These methods are used by both ethical and malicious hackers and include social engineering, </a:t>
            </a:r>
            <a:endParaRPr lang="en-IN" dirty="0"/>
          </a:p>
          <a:p>
            <a:r>
              <a:rPr lang="en-IN" dirty="0"/>
              <a:t>where </a:t>
            </a:r>
            <a:endParaRPr lang="en-IN" dirty="0"/>
          </a:p>
          <a:p>
            <a:pPr indent="457200"/>
            <a:r>
              <a:rPr lang="en-IN" dirty="0"/>
              <a:t>individuals are manipulated into giving up confidential information, </a:t>
            </a:r>
            <a:endParaRPr lang="en-IN" dirty="0"/>
          </a:p>
          <a:p>
            <a:pPr indent="457200"/>
            <a:r>
              <a:rPr lang="en-IN" dirty="0"/>
              <a:t>phishing attacks, where deceptive emails or websites are used to steal data, </a:t>
            </a:r>
            <a:endParaRPr lang="en-IN" dirty="0"/>
          </a:p>
          <a:p>
            <a:pPr indent="457200"/>
            <a:r>
              <a:rPr lang="en-IN" dirty="0"/>
              <a:t>malware, harmful software that controls or damages systems, and </a:t>
            </a:r>
            <a:endParaRPr lang="en-IN" dirty="0"/>
          </a:p>
          <a:p>
            <a:pPr indent="457200"/>
            <a:r>
              <a:rPr lang="en-IN" dirty="0"/>
              <a:t>network attacks, which target weaknesses in network infrastructure.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Ethical hacking is a critical tool in defending against cyberattacks. </a:t>
            </a:r>
            <a:endParaRPr lang="en-IN" dirty="0"/>
          </a:p>
          <a:p>
            <a:endParaRPr lang="en-IN" dirty="0"/>
          </a:p>
          <a:p>
            <a:r>
              <a:rPr lang="en-IN" dirty="0"/>
              <a:t>It helps protect </a:t>
            </a:r>
            <a:endParaRPr lang="en-IN" dirty="0"/>
          </a:p>
          <a:p>
            <a:pPr marL="457200" lvl="1" indent="457200"/>
            <a:r>
              <a:rPr lang="en-IN" dirty="0"/>
              <a:t>sensitive data, </a:t>
            </a:r>
            <a:endParaRPr lang="en-IN" dirty="0"/>
          </a:p>
          <a:p>
            <a:pPr marL="457200" lvl="1" indent="457200"/>
            <a:r>
              <a:rPr lang="en-IN" dirty="0"/>
              <a:t>reduce financial losses from breaches,</a:t>
            </a:r>
            <a:endParaRPr lang="en-IN" dirty="0"/>
          </a:p>
          <a:p>
            <a:pPr marL="457200" lvl="1" indent="457200"/>
            <a:r>
              <a:rPr lang="en-IN" dirty="0"/>
              <a:t>strengthen the overall security posture of organizations, </a:t>
            </a:r>
            <a:endParaRPr lang="en-IN" dirty="0"/>
          </a:p>
          <a:p>
            <a:pPr marL="457200" lvl="1" indent="457200"/>
            <a:r>
              <a:rPr lang="en-IN" dirty="0"/>
              <a:t>maintain data privacy, and </a:t>
            </a:r>
            <a:endParaRPr lang="en-IN" dirty="0"/>
          </a:p>
          <a:p>
            <a:pPr marL="457200" lvl="1" indent="457200"/>
            <a:r>
              <a:rPr lang="en-IN" dirty="0"/>
              <a:t>ensure business continuity.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0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3" name="Rectangles 2"/>
          <p:cNvSpPr/>
          <p:nvPr/>
        </p:nvSpPr>
        <p:spPr>
          <a:xfrm>
            <a:off x="0" y="0"/>
            <a:ext cx="14631035" cy="822896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3404" y="444341"/>
            <a:ext cx="8017193" cy="150911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Become an Ethical Hacker: A Journey of Learning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563404" y="2194917"/>
            <a:ext cx="8017193" cy="2575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Develop skills and knowledge in cybersecurity.</a:t>
            </a:r>
            <a:endParaRPr lang="en-US" sz="12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04" y="2633543"/>
            <a:ext cx="804862" cy="128789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09725" y="2794516"/>
            <a:ext cx="2012394" cy="2514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Training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1609725" y="3142536"/>
            <a:ext cx="6970871" cy="2575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Online courses, certifications, bootcamps.</a:t>
            </a:r>
            <a:endParaRPr lang="en-US" sz="12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04" y="3921443"/>
            <a:ext cx="804862" cy="128789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09725" y="4082415"/>
            <a:ext cx="2012394" cy="2514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Practice</a:t>
            </a:r>
            <a:endParaRPr lang="en-US" sz="1550" dirty="0"/>
          </a:p>
        </p:txBody>
      </p:sp>
      <p:sp>
        <p:nvSpPr>
          <p:cNvPr id="10" name="Text 5"/>
          <p:cNvSpPr/>
          <p:nvPr/>
        </p:nvSpPr>
        <p:spPr>
          <a:xfrm>
            <a:off x="1609725" y="4430435"/>
            <a:ext cx="6970871" cy="2575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Capture the Flag (CTF) competitions.</a:t>
            </a:r>
            <a:endParaRPr lang="en-US" sz="12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404" y="5209342"/>
            <a:ext cx="804862" cy="128789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609725" y="5370314"/>
            <a:ext cx="2012394" cy="2514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Networking</a:t>
            </a:r>
            <a:endParaRPr lang="en-US" sz="1550" dirty="0"/>
          </a:p>
        </p:txBody>
      </p:sp>
      <p:sp>
        <p:nvSpPr>
          <p:cNvPr id="13" name="Text 7"/>
          <p:cNvSpPr/>
          <p:nvPr/>
        </p:nvSpPr>
        <p:spPr>
          <a:xfrm>
            <a:off x="1609725" y="5718334"/>
            <a:ext cx="6970871" cy="2575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Connecting with other security professionals.</a:t>
            </a:r>
            <a:endParaRPr lang="en-US" sz="12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404" y="6497241"/>
            <a:ext cx="804862" cy="1287899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609725" y="6658213"/>
            <a:ext cx="2256353" cy="2514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Stay Updated</a:t>
            </a:r>
            <a:endParaRPr lang="en-US" sz="1550" dirty="0"/>
          </a:p>
        </p:txBody>
      </p:sp>
      <p:sp>
        <p:nvSpPr>
          <p:cNvPr id="16" name="Text 9"/>
          <p:cNvSpPr/>
          <p:nvPr/>
        </p:nvSpPr>
        <p:spPr>
          <a:xfrm>
            <a:off x="1609725" y="7006233"/>
            <a:ext cx="6970871" cy="2575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New vulnerabilities and threats emerge.</a:t>
            </a:r>
            <a:endParaRPr lang="en-US" sz="12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191250"/>
            <a:ext cx="14630400" cy="20381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05430" y="3314065"/>
            <a:ext cx="9018905" cy="69786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ctr">
              <a:lnSpc>
                <a:spcPts val="5550"/>
              </a:lnSpc>
              <a:buNone/>
            </a:pPr>
            <a:r>
              <a:rPr lang="en-IN" altLang="en-US" sz="88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THANK YOU</a:t>
            </a:r>
            <a:endParaRPr lang="en-IN" altLang="en-US" sz="8800" b="1" dirty="0">
              <a:solidFill>
                <a:srgbClr val="F0F4F1"/>
              </a:solidFill>
              <a:latin typeface="Syne Extra Bold" pitchFamily="34" charset="0"/>
              <a:ea typeface="Syne Extra Bold" pitchFamily="34" charset="-122"/>
              <a:cs typeface="Syne Extra Bold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275" y="1480780"/>
            <a:ext cx="7556421" cy="39128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IN" altLang="en-US" sz="61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Ethical </a:t>
            </a:r>
            <a:r>
              <a:rPr lang="en-US" sz="61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Hacking: Understanding the Landscape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864275" y="5733812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broad term for gaining unauthorized access to computer systems.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864275" y="6368772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95" y="6376392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525" y="6351865"/>
            <a:ext cx="2823567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  <a:sym typeface="+mn-ea"/>
              </a:rPr>
              <a:t>By, Sain Saburaj</a:t>
            </a:r>
            <a:endParaRPr lang="en-US" sz="22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485" y="992029"/>
            <a:ext cx="7556421" cy="2126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Ethical Hacking: Responsible Exploration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39485" y="345852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Using hacking techniques for security purposes.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39485" y="43317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04624" y="4416743"/>
            <a:ext cx="18002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376601" y="4331732"/>
            <a:ext cx="2927747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Security Testing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376601" y="5176480"/>
            <a:ext cx="292774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Identify vulnerabilities before attackers can exploit them.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531162" y="43317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615696" y="4416743"/>
            <a:ext cx="34123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5268278" y="4331732"/>
            <a:ext cx="2927747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Risk Assessment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268278" y="5176480"/>
            <a:ext cx="292774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Evaluate potential security threats and vulnerabilities.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39485" y="63842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15089" y="6469261"/>
            <a:ext cx="35897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376601" y="6384250"/>
            <a:ext cx="522958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Vulnerability Disclosure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376601" y="6874669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Reporting vulnerabilities to developers for fixing.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910" y="778312"/>
            <a:ext cx="7556421" cy="2126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White Hat Hackers: The Guardians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10910" y="3244810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Ethical hackers working to improve security.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10910" y="3862864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45344" y="4097298"/>
            <a:ext cx="3195995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Penetration Testing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45344" y="4942046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Simulating real-world attacks to assess security.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502587" y="3862864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37021" y="4097298"/>
            <a:ext cx="294620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Bug Bounties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737021" y="4587716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Rewarding ethical hackers for finding vulnerabilities.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10910" y="612909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45344" y="6363533"/>
            <a:ext cx="411372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Security Research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845344" y="6853952"/>
            <a:ext cx="708755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Developing new methods to prevent attacks.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50" y="791845"/>
            <a:ext cx="7022465" cy="14173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Black Hat Hackers: The Malicious Intent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807085" y="2446020"/>
            <a:ext cx="5727700" cy="363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Exploit vulnerabilities for personal gain or to cause harm.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155" y="353806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Theft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115" y="4119245"/>
            <a:ext cx="336740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Stealing sensitive information from individuals or organizations.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028565" y="3533775"/>
            <a:ext cx="3528695" cy="3403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Financial Fraud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028565" y="4114800"/>
            <a:ext cx="3247390" cy="6972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Using stolen information to commit financial crimes.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807085" y="5420995"/>
            <a:ext cx="3378835" cy="3403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Cyber Warfare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806807" y="600198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Disrupting or damaging critical infrastructure.</a:t>
            </a:r>
            <a:endParaRPr lang="en-US" sz="175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363" y="757357"/>
            <a:ext cx="7915275" cy="109704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Gray Hat Hackers: The Ambiguous Role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4363" y="2117646"/>
            <a:ext cx="7915275" cy="2807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Operate in the gray area between ethical and malicious hacking.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63" y="2595801"/>
            <a:ext cx="438745" cy="43874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4363" y="3210044"/>
            <a:ext cx="2917508" cy="2742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Motivations Vary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14363" y="3589496"/>
            <a:ext cx="7915275" cy="2807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From financial gain to exposing vulnerabilities.</a:t>
            </a:r>
            <a:endParaRPr lang="en-US" sz="13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63" y="4396740"/>
            <a:ext cx="438745" cy="43874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14363" y="5010983"/>
            <a:ext cx="2699742" cy="2742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Legal Concerns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614363" y="5390436"/>
            <a:ext cx="7915275" cy="2807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Activities can be considered illegal depending on actions.</a:t>
            </a:r>
            <a:endParaRPr lang="en-US" sz="13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63" y="6197679"/>
            <a:ext cx="438745" cy="43874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14363" y="6811923"/>
            <a:ext cx="3277195" cy="2742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Ethical Boundaries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614363" y="7191375"/>
            <a:ext cx="7915275" cy="2807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Blending ethical and unethical motivations.</a:t>
            </a:r>
            <a:endParaRPr 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617538" y="1418392"/>
            <a:ext cx="7915275" cy="1097042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4300"/>
              </a:lnSpc>
              <a:buNone/>
            </a:pPr>
            <a:r>
              <a:rPr lang="en-IN" altLang="en-US" sz="3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Red </a:t>
            </a:r>
            <a:r>
              <a:rPr lang="en-US" sz="3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Hat Hackers: Vigilante </a:t>
            </a:r>
            <a:r>
              <a:rPr lang="en-IN" altLang="en-US" sz="3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role</a:t>
            </a:r>
            <a:endParaRPr lang="en-IN" altLang="en-US" sz="3450" b="1" dirty="0">
              <a:solidFill>
                <a:srgbClr val="F0F4F1"/>
              </a:solidFill>
              <a:latin typeface="Syne Extra Bold" pitchFamily="34" charset="0"/>
              <a:ea typeface="Syne Extra Bold" pitchFamily="34" charset="-122"/>
              <a:cs typeface="Syne Extra Bold" pitchFamily="34" charset="-120"/>
            </a:endParaRPr>
          </a:p>
        </p:txBody>
      </p:sp>
      <p:sp>
        <p:nvSpPr>
          <p:cNvPr id="10" name="Text 1"/>
          <p:cNvSpPr/>
          <p:nvPr/>
        </p:nvSpPr>
        <p:spPr>
          <a:xfrm>
            <a:off x="6160135" y="2767965"/>
            <a:ext cx="7556500" cy="17132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617855" y="2515235"/>
            <a:ext cx="7556500" cy="3657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  <a:sym typeface="+mn-ea"/>
              </a:rPr>
              <a:t>Vigilante hackers who attack or disable black-hat systems but </a:t>
            </a:r>
            <a:endParaRPr lang="en-US" dirty="0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  <a:sym typeface="+mn-ea"/>
              </a:rPr>
              <a:t>operate outside the law.</a:t>
            </a:r>
            <a:endParaRPr lang="en-US" dirty="0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  <a:sym typeface="+mn-ea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dirty="0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  <a:sym typeface="+mn-ea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  <a:sym typeface="+mn-ea"/>
              </a:rPr>
              <a:t>They are typically driven by the desire to protect others, especially vulnerable targets.</a:t>
            </a:r>
            <a:endParaRPr lang="en-US" dirty="0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  <a:sym typeface="+mn-ea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dirty="0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  <a:sym typeface="+mn-ea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Unlike ethical hackers, red hat hackers don't typically work within legal or authorized boundaries; instead, they may use aggressive or even destructive tactics against black-hat hackers and cybercriminals.</a:t>
            </a:r>
            <a:endParaRPr lang="en-US" dirty="0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194425"/>
            <a:ext cx="14630400" cy="20381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0667" y="933450"/>
            <a:ext cx="12459295" cy="5095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Hacking Techniques: A Diverse Arsenal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70667" y="1687592"/>
            <a:ext cx="13489067" cy="2607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Numerous methods used by hackers, both ethical and malicious.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7303770" y="2131695"/>
            <a:ext cx="22860" cy="3586758"/>
          </a:xfrm>
          <a:prstGeom prst="roundRect">
            <a:avLst>
              <a:gd name="adj" fmla="val 299574"/>
            </a:avLst>
          </a:prstGeom>
          <a:solidFill>
            <a:srgbClr val="6D9121"/>
          </a:solidFill>
        </p:spPr>
      </p:sp>
      <p:sp>
        <p:nvSpPr>
          <p:cNvPr id="6" name="Shape 3"/>
          <p:cNvSpPr/>
          <p:nvPr/>
        </p:nvSpPr>
        <p:spPr>
          <a:xfrm>
            <a:off x="6583978" y="2486978"/>
            <a:ext cx="570667" cy="22860"/>
          </a:xfrm>
          <a:prstGeom prst="roundRect">
            <a:avLst>
              <a:gd name="adj" fmla="val 299574"/>
            </a:avLst>
          </a:prstGeom>
          <a:solidFill>
            <a:srgbClr val="6D9121"/>
          </a:solidFill>
        </p:spPr>
      </p:sp>
      <p:sp>
        <p:nvSpPr>
          <p:cNvPr id="7" name="Shape 4"/>
          <p:cNvSpPr/>
          <p:nvPr/>
        </p:nvSpPr>
        <p:spPr>
          <a:xfrm>
            <a:off x="7131784" y="2315051"/>
            <a:ext cx="366832" cy="36683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50490" y="2376130"/>
            <a:ext cx="129421" cy="2445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3461623" y="2294692"/>
            <a:ext cx="2956798" cy="2547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Social Engineering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70667" y="2647236"/>
            <a:ext cx="5847755" cy="2607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Manipulating individuals to gain access.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7475756" y="3302079"/>
            <a:ext cx="570667" cy="22860"/>
          </a:xfrm>
          <a:prstGeom prst="roundRect">
            <a:avLst>
              <a:gd name="adj" fmla="val 299574"/>
            </a:avLst>
          </a:prstGeom>
          <a:solidFill>
            <a:srgbClr val="6D9121"/>
          </a:solidFill>
        </p:spPr>
      </p:sp>
      <p:sp>
        <p:nvSpPr>
          <p:cNvPr id="12" name="Shape 9"/>
          <p:cNvSpPr/>
          <p:nvPr/>
        </p:nvSpPr>
        <p:spPr>
          <a:xfrm>
            <a:off x="7131784" y="3130153"/>
            <a:ext cx="366832" cy="36683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192506" y="3191232"/>
            <a:ext cx="245269" cy="2445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211979" y="3109793"/>
            <a:ext cx="2038112" cy="2547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Phishing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211979" y="3462337"/>
            <a:ext cx="5847755" cy="2607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Deceptive emails or websites to steal information.</a:t>
            </a:r>
            <a:endParaRPr lang="en-US" sz="1250" dirty="0"/>
          </a:p>
        </p:txBody>
      </p:sp>
      <p:sp>
        <p:nvSpPr>
          <p:cNvPr id="16" name="Shape 13"/>
          <p:cNvSpPr/>
          <p:nvPr/>
        </p:nvSpPr>
        <p:spPr>
          <a:xfrm>
            <a:off x="6583978" y="4035743"/>
            <a:ext cx="570667" cy="22860"/>
          </a:xfrm>
          <a:prstGeom prst="roundRect">
            <a:avLst>
              <a:gd name="adj" fmla="val 299574"/>
            </a:avLst>
          </a:prstGeom>
          <a:solidFill>
            <a:srgbClr val="6D9121"/>
          </a:solidFill>
        </p:spPr>
      </p:sp>
      <p:sp>
        <p:nvSpPr>
          <p:cNvPr id="17" name="Shape 14"/>
          <p:cNvSpPr/>
          <p:nvPr/>
        </p:nvSpPr>
        <p:spPr>
          <a:xfrm>
            <a:off x="7131784" y="3863816"/>
            <a:ext cx="366832" cy="36683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186196" y="3924895"/>
            <a:ext cx="257889" cy="2445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4380309" y="3843457"/>
            <a:ext cx="2038112" cy="2547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Malware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70667" y="4196001"/>
            <a:ext cx="5847755" cy="2607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Harmful software to control or damage systems.</a:t>
            </a:r>
            <a:endParaRPr lang="en-US" sz="1250" dirty="0"/>
          </a:p>
        </p:txBody>
      </p:sp>
      <p:sp>
        <p:nvSpPr>
          <p:cNvPr id="21" name="Shape 18"/>
          <p:cNvSpPr/>
          <p:nvPr/>
        </p:nvSpPr>
        <p:spPr>
          <a:xfrm>
            <a:off x="7475756" y="4769406"/>
            <a:ext cx="570667" cy="22860"/>
          </a:xfrm>
          <a:prstGeom prst="roundRect">
            <a:avLst>
              <a:gd name="adj" fmla="val 299574"/>
            </a:avLst>
          </a:prstGeom>
          <a:solidFill>
            <a:srgbClr val="6D9121"/>
          </a:solidFill>
        </p:spPr>
      </p:sp>
      <p:sp>
        <p:nvSpPr>
          <p:cNvPr id="22" name="Shape 19"/>
          <p:cNvSpPr/>
          <p:nvPr/>
        </p:nvSpPr>
        <p:spPr>
          <a:xfrm>
            <a:off x="7131784" y="4597479"/>
            <a:ext cx="366832" cy="36683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7181433" y="4658558"/>
            <a:ext cx="267414" cy="2445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4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8211979" y="4577120"/>
            <a:ext cx="2718078" cy="2547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Network Attacks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8211979" y="4929664"/>
            <a:ext cx="5847755" cy="2607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Exploiting network vulnerabilities to gain access.</a:t>
            </a:r>
            <a:endParaRPr lang="en-US" sz="12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89365"/>
            <a:ext cx="7556421" cy="2126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Ethical Hacking: A Vital Defense Mechanism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55864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Essential for securing systems and preventing cyberattacks.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673918"/>
            <a:ext cx="7556421" cy="1966198"/>
          </a:xfrm>
          <a:prstGeom prst="roundRect">
            <a:avLst>
              <a:gd name="adj" fmla="val 484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01410" y="4681538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7" name="Text 4"/>
          <p:cNvSpPr/>
          <p:nvPr/>
        </p:nvSpPr>
        <p:spPr>
          <a:xfrm>
            <a:off x="1028224" y="4825246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Protect against cyberattacks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02624" y="4825246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Reduce financial losses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5331857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0" name="Text 7"/>
          <p:cNvSpPr/>
          <p:nvPr/>
        </p:nvSpPr>
        <p:spPr>
          <a:xfrm>
            <a:off x="1028224" y="5475565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Enhance security posture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02624" y="5475565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Maintain data privacy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801410" y="5982176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3" name="Text 10"/>
          <p:cNvSpPr/>
          <p:nvPr/>
        </p:nvSpPr>
        <p:spPr>
          <a:xfrm>
            <a:off x="1028224" y="6125885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Ensure business continuity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02624" y="6125885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Comply with regulations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2597</Words>
  <Application>WPS Presentation</Application>
  <PresentationFormat>Custom</PresentationFormat>
  <Paragraphs>152</Paragraphs>
  <Slides>11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31" baseType="lpstr">
      <vt:lpstr>Arial</vt:lpstr>
      <vt:lpstr>SimSun</vt:lpstr>
      <vt:lpstr>Wingdings</vt:lpstr>
      <vt:lpstr>Syne Extra Bold</vt:lpstr>
      <vt:lpstr>Syne Extra Bold</vt:lpstr>
      <vt:lpstr>Syne Extra Bold</vt:lpstr>
      <vt:lpstr>Syne</vt:lpstr>
      <vt:lpstr>Syne</vt:lpstr>
      <vt:lpstr>Syne</vt:lpstr>
      <vt:lpstr>Syne Bold</vt:lpstr>
      <vt:lpstr>Segoe Print</vt:lpstr>
      <vt:lpstr>Syne Bold</vt:lpstr>
      <vt:lpstr>Syne Bold</vt:lpstr>
      <vt:lpstr>Calibri</vt:lpstr>
      <vt:lpstr>Microsoft YaHei</vt:lpstr>
      <vt:lpstr>Arial Unicode MS</vt:lpstr>
      <vt:lpstr>Aptos</vt:lpstr>
      <vt:lpstr>MingLiU-ExtB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sains</cp:lastModifiedBy>
  <cp:revision>14</cp:revision>
  <dcterms:created xsi:type="dcterms:W3CDTF">2024-10-14T02:33:00Z</dcterms:created>
  <dcterms:modified xsi:type="dcterms:W3CDTF">2024-11-10T08:02:58Z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D0D251B39F35432BAEAAF3901EFDC5C5_12</vt:lpwstr>
  </property>
  <property fmtid="{D5CDD505-2E9C-101B-9397-08002B2CF9AE}" pid="3" name="KSOProductBuildVer">
    <vt:lpwstr>1033-12.2.0.18638</vt:lpwstr>
  </property>
</Properties>
</file>